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6006d06f6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6006d06f6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6006d06f67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6006d06f67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6006d06f67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6006d06f67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6006d06f67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6006d06f67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6006d06f67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6006d06f67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6006d06f67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6006d06f67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36006d06f67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36006d06f67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6006d06f67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6006d06f67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6006d06f67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6006d06f67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6006d06f67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6006d06f67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006d06f6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6006d06f6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6006d06f6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36006d06f6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6006d06f67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6006d06f67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926500"/>
            <a:ext cx="8839204" cy="129048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52400" y="915975"/>
            <a:ext cx="88392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2857"/>
              </a:lnSpc>
              <a:spcBef>
                <a:spcPts val="1100"/>
              </a:spcBef>
              <a:spcAft>
                <a:spcPts val="1400"/>
              </a:spcAft>
              <a:buNone/>
            </a:pPr>
            <a:r>
              <a:rPr lang="es" sz="1050">
                <a:solidFill>
                  <a:schemeClr val="dk1"/>
                </a:solidFill>
              </a:rPr>
              <a:t>En su esencia, los Modelos de Difusión son una clase de </a:t>
            </a:r>
            <a:r>
              <a:rPr b="1" lang="es" sz="1050">
                <a:solidFill>
                  <a:schemeClr val="dk1"/>
                </a:solidFill>
              </a:rPr>
              <a:t>modelos generativos</a:t>
            </a:r>
            <a:r>
              <a:rPr lang="es" sz="1050">
                <a:solidFill>
                  <a:schemeClr val="dk1"/>
                </a:solidFill>
              </a:rPr>
              <a:t> que han revolucionado la creación de contenido visual. A diferencia de otros enfoques, no intentan generar una imagen desde cero directamente, sino que aprenden a </a:t>
            </a:r>
            <a:r>
              <a:rPr b="1" lang="es" sz="1050">
                <a:solidFill>
                  <a:schemeClr val="dk1"/>
                </a:solidFill>
              </a:rPr>
              <a:t>deshacer un proceso de ruido gradual</a:t>
            </a:r>
            <a:r>
              <a:rPr lang="es" sz="1050">
                <a:solidFill>
                  <a:schemeClr val="dk1"/>
                </a:solidFill>
              </a:rPr>
              <a:t>.</a:t>
            </a:r>
            <a:endParaRPr sz="1050">
              <a:solidFill>
                <a:schemeClr val="dk1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152400" y="3886975"/>
            <a:ext cx="88392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2857"/>
              </a:lnSpc>
              <a:spcBef>
                <a:spcPts val="1100"/>
              </a:spcBef>
              <a:spcAft>
                <a:spcPts val="1400"/>
              </a:spcAft>
              <a:buNone/>
            </a:pPr>
            <a:r>
              <a:rPr lang="es" sz="1050">
                <a:solidFill>
                  <a:schemeClr val="dk1"/>
                </a:solidFill>
              </a:rPr>
              <a:t>Imaginen que tienen una imagen original perfecta. Los modelos de difusión aprenden a añadirle ruido gradualmente hasta que se convierte en puro ruido aleatorio. Luego, invierten este proceso: aprenden a eliminar ese ruido paso a paso hasta recuperar la imagen original (o generar una nueva).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675" y="700088"/>
            <a:ext cx="7486650" cy="374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6038" y="152400"/>
            <a:ext cx="5271916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4"/>
          <p:cNvSpPr txBox="1"/>
          <p:nvPr/>
        </p:nvSpPr>
        <p:spPr>
          <a:xfrm>
            <a:off x="0" y="1077450"/>
            <a:ext cx="9144000" cy="29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5275" lvl="0" marL="457200" rtl="0" algn="l">
              <a:lnSpc>
                <a:spcPct val="142857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b="1" lang="es" sz="1050">
                <a:solidFill>
                  <a:schemeClr val="dk1"/>
                </a:solidFill>
              </a:rPr>
              <a:t>El Punto de Partida:</a:t>
            </a:r>
            <a:r>
              <a:rPr lang="es" sz="1050">
                <a:solidFill>
                  <a:schemeClr val="dk1"/>
                </a:solidFill>
              </a:rPr>
              <a:t> Cuando queremos que el modelo cree una imagen completamente nueva (por ejemplo, a partir de un </a:t>
            </a:r>
            <a:r>
              <a:rPr lang="es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s" sz="1050">
                <a:solidFill>
                  <a:schemeClr val="dk1"/>
                </a:solidFill>
              </a:rPr>
              <a:t>), ¡simplemente empezamos con </a:t>
            </a:r>
            <a:r>
              <a:rPr b="1" lang="es" sz="1050">
                <a:solidFill>
                  <a:schemeClr val="dk1"/>
                </a:solidFill>
              </a:rPr>
              <a:t>puro ruido aleatorio</a:t>
            </a:r>
            <a:r>
              <a:rPr lang="es" sz="1050">
                <a:solidFill>
                  <a:schemeClr val="dk1"/>
                </a:solidFill>
              </a:rPr>
              <a:t>!</a:t>
            </a:r>
            <a:endParaRPr sz="105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42857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</a:endParaRPr>
          </a:p>
          <a:p>
            <a:pPr indent="-295275" lvl="0" marL="457200" rtl="0" algn="l">
              <a:lnSpc>
                <a:spcPct val="142857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b="1" lang="es" sz="1050">
                <a:solidFill>
                  <a:schemeClr val="dk1"/>
                </a:solidFill>
              </a:rPr>
              <a:t>El Proceso:</a:t>
            </a:r>
            <a:endParaRPr b="1" sz="1050">
              <a:solidFill>
                <a:schemeClr val="dk1"/>
              </a:solidFill>
            </a:endParaRPr>
          </a:p>
          <a:p>
            <a:pPr indent="-295275" lvl="1" marL="914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AutoNum type="arabicPeriod"/>
            </a:pPr>
            <a:r>
              <a:rPr lang="es" sz="1050">
                <a:solidFill>
                  <a:schemeClr val="dk1"/>
                </a:solidFill>
              </a:rPr>
              <a:t>El modelo toma este ruido inicial.</a:t>
            </a:r>
            <a:endParaRPr sz="1050">
              <a:solidFill>
                <a:schemeClr val="dk1"/>
              </a:solidFill>
            </a:endParaRPr>
          </a:p>
          <a:p>
            <a:pPr indent="-295275" lvl="1" marL="914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AutoNum type="arabicPeriod"/>
            </a:pPr>
            <a:r>
              <a:rPr lang="es" sz="1050">
                <a:solidFill>
                  <a:schemeClr val="dk1"/>
                </a:solidFill>
              </a:rPr>
              <a:t>Aplica su conocimiento del "Proceso de Limpieza" (Reverse Diffusion) paso a paso.</a:t>
            </a:r>
            <a:endParaRPr sz="1050">
              <a:solidFill>
                <a:schemeClr val="dk1"/>
              </a:solidFill>
            </a:endParaRPr>
          </a:p>
          <a:p>
            <a:pPr indent="-295275" lvl="1" marL="914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AutoNum type="arabicPeriod"/>
            </a:pPr>
            <a:r>
              <a:rPr lang="es" sz="1050">
                <a:solidFill>
                  <a:schemeClr val="dk1"/>
                </a:solidFill>
              </a:rPr>
              <a:t>En cada paso, "quita" el ruido que predice que debe quitar, y esto gradualmente le da forma a la imagen.</a:t>
            </a:r>
            <a:endParaRPr sz="105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42857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chemeClr val="dk1"/>
              </a:solidFill>
            </a:endParaRPr>
          </a:p>
          <a:p>
            <a:pPr indent="-295275" lvl="0" marL="457200" rtl="0" algn="l">
              <a:lnSpc>
                <a:spcPct val="142857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b="1" lang="es" sz="1050">
                <a:solidFill>
                  <a:schemeClr val="dk1"/>
                </a:solidFill>
              </a:rPr>
              <a:t>El prompt:</a:t>
            </a:r>
            <a:r>
              <a:rPr lang="es" sz="1050">
                <a:solidFill>
                  <a:schemeClr val="dk1"/>
                </a:solidFill>
              </a:rPr>
              <a:t> La descripción de texto (el </a:t>
            </a:r>
            <a:r>
              <a:rPr lang="es" sz="10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s" sz="1050">
                <a:solidFill>
                  <a:schemeClr val="dk1"/>
                </a:solidFill>
              </a:rPr>
              <a:t>) actúa como una "guía" para el modelo, diciéndole qué tipo de ruido debe quitar para formar la imagen deseada. Es como darle una "pista" al artista sobre qué limpiar.</a:t>
            </a:r>
            <a:endParaRPr sz="105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42857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b="1" lang="es" sz="1350"/>
              <a:t>Cuando usamos Stable Diffusion, podemos ajustar algunos "mandos" para guiar al artista:</a:t>
            </a:r>
            <a:endParaRPr b="1" sz="1350"/>
          </a:p>
          <a:p>
            <a:pPr indent="-295275" lvl="2" marL="1371600" rtl="0" algn="l">
              <a:lnSpc>
                <a:spcPct val="142857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050"/>
              <a:buChar char="■"/>
            </a:pPr>
            <a:r>
              <a:rPr b="1" lang="es" sz="1050"/>
              <a:t>num_inference_steps (Pasos de Limpieza):</a:t>
            </a:r>
            <a:endParaRPr b="1" sz="1050"/>
          </a:p>
          <a:p>
            <a:pPr indent="-295275" lvl="3" marL="18288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■"/>
            </a:pPr>
            <a:r>
              <a:rPr lang="es" sz="1050"/>
              <a:t>Imagina al artista limpiando: ¿Cuántos trazos hace?</a:t>
            </a:r>
            <a:endParaRPr sz="1050"/>
          </a:p>
          <a:p>
            <a:pPr indent="-295275" lvl="3" marL="18288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■"/>
            </a:pPr>
            <a:r>
              <a:rPr b="1" lang="es" sz="1050"/>
              <a:t>Más pasos:</a:t>
            </a:r>
            <a:r>
              <a:rPr lang="es" sz="1050"/>
              <a:t> Mayor calidad y detalle, pero tarda más tiempo.</a:t>
            </a:r>
            <a:endParaRPr sz="1050"/>
          </a:p>
          <a:p>
            <a:pPr indent="-295275" lvl="3" marL="18288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■"/>
            </a:pPr>
            <a:r>
              <a:rPr b="1" lang="es" sz="1050"/>
              <a:t>Menos pasos:</a:t>
            </a:r>
            <a:r>
              <a:rPr lang="es" sz="1050"/>
              <a:t> Más rápido, pero la imagen puede ser menos refinada.</a:t>
            </a:r>
            <a:endParaRPr sz="1050"/>
          </a:p>
          <a:p>
            <a:pPr indent="0" lvl="0" marL="1371600" rtl="0" algn="l">
              <a:lnSpc>
                <a:spcPct val="142857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050"/>
          </a:p>
          <a:p>
            <a:pPr indent="-295275" lvl="2" marL="1371600" rtl="0" algn="l">
              <a:lnSpc>
                <a:spcPct val="142857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050"/>
              <a:buChar char="■"/>
            </a:pPr>
            <a:r>
              <a:rPr b="1" lang="es" sz="1050"/>
              <a:t>guidance_scale  (Fidelidad al prompt) </a:t>
            </a:r>
            <a:endParaRPr b="1" sz="1050"/>
          </a:p>
          <a:p>
            <a:pPr indent="-295275" lvl="3" marL="18288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■"/>
            </a:pPr>
            <a:r>
              <a:rPr lang="es" sz="1050"/>
              <a:t>¿Qué tan estrictamente el artista sigue tus instrucciones?</a:t>
            </a:r>
            <a:endParaRPr sz="1050"/>
          </a:p>
          <a:p>
            <a:pPr indent="-295275" lvl="3" marL="18288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■"/>
            </a:pPr>
            <a:r>
              <a:rPr b="1" lang="es" sz="1050"/>
              <a:t>Valores altos:</a:t>
            </a:r>
            <a:r>
              <a:rPr lang="es" sz="1050"/>
              <a:t> El modelo intenta apegarse </a:t>
            </a:r>
            <a:r>
              <a:rPr i="1" lang="es" sz="1050"/>
              <a:t>mucho</a:t>
            </a:r>
            <a:r>
              <a:rPr lang="es" sz="1050"/>
              <a:t> al </a:t>
            </a:r>
            <a:r>
              <a:rPr lang="es" sz="1000">
                <a:latin typeface="Courier New"/>
                <a:ea typeface="Courier New"/>
                <a:cs typeface="Courier New"/>
                <a:sym typeface="Courier New"/>
              </a:rPr>
              <a:t>prompt</a:t>
            </a:r>
            <a:r>
              <a:rPr lang="es" sz="1050"/>
              <a:t>, a veces resultando en imágenes "demasiado perfectas" o con artefactos extraños.</a:t>
            </a:r>
            <a:endParaRPr sz="1050"/>
          </a:p>
          <a:p>
            <a:pPr indent="-295275" lvl="3" marL="18288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■"/>
            </a:pPr>
            <a:r>
              <a:rPr b="1" lang="es" sz="1050"/>
              <a:t>Valores bajos:</a:t>
            </a:r>
            <a:r>
              <a:rPr lang="es" sz="1050"/>
              <a:t> El modelo tiene más "libertad creativa", produciendo resultados más variados y a veces inesperados.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9663" y="152400"/>
            <a:ext cx="7144668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" sz="2320"/>
              <a:t>La intuición central que subyace a los modelos de difusión es a la vez elegante y, a primera vista, contraintuitiva: "destruir para crear"</a:t>
            </a:r>
            <a:r>
              <a:rPr lang="es" sz="2320"/>
              <a:t> o, si se prefiere, "ensuciar para limpiar". Estos modelos operan bajo un principio fundamental: primero, toman datos de entrenamiento (imágenes nítidas y claras) y los corrompen sistemáticamente añadiéndoles ruido de forma gradual, hasta que la imagen original se convierte en un patrón de ruido indistinguible.</a:t>
            </a:r>
            <a:endParaRPr sz="182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138" y="1385888"/>
            <a:ext cx="8467725" cy="2371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188" y="1266825"/>
            <a:ext cx="8429625" cy="260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295275" lvl="0" marL="457200" rtl="0" algn="l">
              <a:lnSpc>
                <a:spcPct val="142857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b="1" lang="es" sz="1050">
                <a:solidFill>
                  <a:schemeClr val="dk1"/>
                </a:solidFill>
              </a:rPr>
              <a:t>Imagina un juego:</a:t>
            </a:r>
            <a:r>
              <a:rPr lang="es" sz="1050">
                <a:solidFill>
                  <a:schemeClr val="dk1"/>
                </a:solidFill>
              </a:rPr>
              <a:t> Le mostramos al modelo una imagen "original" con </a:t>
            </a:r>
            <a:r>
              <a:rPr i="1" lang="es" sz="1050">
                <a:solidFill>
                  <a:schemeClr val="dk1"/>
                </a:solidFill>
              </a:rPr>
              <a:t>cierta cantidad de ruido</a:t>
            </a:r>
            <a:r>
              <a:rPr lang="es" sz="1050">
                <a:solidFill>
                  <a:schemeClr val="dk1"/>
                </a:solidFill>
              </a:rPr>
              <a:t> y le preguntamos: "¿Qué </a:t>
            </a:r>
            <a:r>
              <a:rPr i="1" lang="es" sz="1050">
                <a:solidFill>
                  <a:schemeClr val="dk1"/>
                </a:solidFill>
              </a:rPr>
              <a:t>ruido</a:t>
            </a:r>
            <a:r>
              <a:rPr lang="es" sz="1050">
                <a:solidFill>
                  <a:schemeClr val="dk1"/>
                </a:solidFill>
              </a:rPr>
              <a:t> fue el que se le añadió aquí para pasar de una versión más limpia a esta?"</a:t>
            </a:r>
            <a:endParaRPr sz="1050">
              <a:solidFill>
                <a:schemeClr val="dk1"/>
              </a:solidFill>
            </a:endParaRPr>
          </a:p>
          <a:p>
            <a:pPr indent="-295275" lvl="0" marL="4572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s" sz="1050">
                <a:solidFill>
                  <a:schemeClr val="dk1"/>
                </a:solidFill>
              </a:rPr>
              <a:t>El modelo hace su predicción. Si acierta, ¡bien! Si no, ajusta sus "neuronas" para mejorar.</a:t>
            </a:r>
            <a:endParaRPr sz="1050">
              <a:solidFill>
                <a:schemeClr val="dk1"/>
              </a:solidFill>
            </a:endParaRPr>
          </a:p>
          <a:p>
            <a:pPr indent="-295275" lvl="0" marL="4572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b="1" lang="es" sz="1050">
                <a:solidFill>
                  <a:schemeClr val="dk1"/>
                </a:solidFill>
              </a:rPr>
              <a:t>La "U-Net":</a:t>
            </a:r>
            <a:r>
              <a:rPr lang="es" sz="1050">
                <a:solidFill>
                  <a:schemeClr val="dk1"/>
                </a:solidFill>
              </a:rPr>
              <a:t> Una red neuronal especial (llamada U-Net) es el "cerebro" del modelo que hace estas predicciones de ruido.</a:t>
            </a:r>
            <a:endParaRPr sz="1050">
              <a:solidFill>
                <a:schemeClr val="dk1"/>
              </a:solidFill>
            </a:endParaRPr>
          </a:p>
          <a:p>
            <a:pPr indent="-295275" lvl="0" marL="4572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b="1" lang="es" sz="1050">
                <a:solidFill>
                  <a:schemeClr val="dk1"/>
                </a:solidFill>
              </a:rPr>
              <a:t>¿Por qué predecir el ruido?</a:t>
            </a:r>
            <a:r>
              <a:rPr lang="es" sz="1050">
                <a:solidFill>
                  <a:schemeClr val="dk1"/>
                </a:solidFill>
              </a:rPr>
              <a:t> Es una tarea más sencilla y estable para el modelo que intentar adivinar la imagen completa desde cero.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</a:t>
            </a:r>
            <a:r>
              <a:rPr lang="es"/>
              <a:t>Para qué se utilizan?</a:t>
            </a:r>
            <a:endParaRPr/>
          </a:p>
        </p:txBody>
      </p:sp>
      <p:sp>
        <p:nvSpPr>
          <p:cNvPr id="82" name="Google Shape;8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42857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050">
              <a:solidFill>
                <a:srgbClr val="E2E2E5"/>
              </a:solidFill>
              <a:highlight>
                <a:srgbClr val="1E1E1E"/>
              </a:highlight>
            </a:endParaRPr>
          </a:p>
          <a:p>
            <a:pPr indent="0" lvl="0" marL="0" rtl="0" algn="l">
              <a:lnSpc>
                <a:spcPct val="142857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50">
                <a:solidFill>
                  <a:schemeClr val="dk1"/>
                </a:solidFill>
              </a:rPr>
              <a:t>Su aplicación principal es la </a:t>
            </a:r>
            <a:r>
              <a:rPr b="1" lang="es" sz="1050">
                <a:solidFill>
                  <a:schemeClr val="dk1"/>
                </a:solidFill>
              </a:rPr>
              <a:t>generación de imágenes realistas</a:t>
            </a:r>
            <a:r>
              <a:rPr lang="es" sz="1050">
                <a:solidFill>
                  <a:schemeClr val="dk1"/>
                </a:solidFill>
              </a:rPr>
              <a:t> a partir de texto (text-to-image) o a partir de otras imágenes. Sin embargo, su versatilidad va más allá, permitiendo tareas como:</a:t>
            </a:r>
            <a:endParaRPr sz="1050">
              <a:solidFill>
                <a:schemeClr val="dk1"/>
              </a:solidFill>
            </a:endParaRPr>
          </a:p>
          <a:p>
            <a:pPr indent="-295275" lvl="0" marL="457200" rtl="0" algn="l">
              <a:lnSpc>
                <a:spcPct val="142857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b="1" lang="es" sz="1050">
                <a:solidFill>
                  <a:schemeClr val="dk1"/>
                </a:solidFill>
              </a:rPr>
              <a:t>Generación de imágenes:</a:t>
            </a:r>
            <a:r>
              <a:rPr lang="es" sz="1050">
                <a:solidFill>
                  <a:schemeClr val="dk1"/>
                </a:solidFill>
              </a:rPr>
              <a:t> Crear imágenes nuevas y diversas a partir de una descripción textual (ej. Stable Diffusion, DALL-E 2, Midjourney).</a:t>
            </a:r>
            <a:endParaRPr sz="1050">
              <a:solidFill>
                <a:schemeClr val="dk1"/>
              </a:solidFill>
            </a:endParaRPr>
          </a:p>
          <a:p>
            <a:pPr indent="-295275" lvl="0" marL="4572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b="1" lang="es" sz="1050">
                <a:solidFill>
                  <a:schemeClr val="dk1"/>
                </a:solidFill>
              </a:rPr>
              <a:t>Edición de imágenes:</a:t>
            </a:r>
            <a:r>
              <a:rPr lang="es" sz="1050">
                <a:solidFill>
                  <a:schemeClr val="dk1"/>
                </a:solidFill>
              </a:rPr>
              <a:t> Modificar partes de una imagen, completar secciones faltantes (inpainting), o eliminar objetos no deseados (outpainting).</a:t>
            </a:r>
            <a:endParaRPr sz="1050">
              <a:solidFill>
                <a:schemeClr val="dk1"/>
              </a:solidFill>
            </a:endParaRPr>
          </a:p>
          <a:p>
            <a:pPr indent="-295275" lvl="0" marL="4572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b="1" lang="es" sz="1050">
                <a:solidFill>
                  <a:schemeClr val="dk1"/>
                </a:solidFill>
              </a:rPr>
              <a:t>Super-resolución:</a:t>
            </a:r>
            <a:r>
              <a:rPr lang="es" sz="1050">
                <a:solidFill>
                  <a:schemeClr val="dk1"/>
                </a:solidFill>
              </a:rPr>
              <a:t> Mejorar la calidad y resolución de imágenes de baja calidad.</a:t>
            </a:r>
            <a:endParaRPr sz="1050">
              <a:solidFill>
                <a:schemeClr val="dk1"/>
              </a:solidFill>
            </a:endParaRPr>
          </a:p>
          <a:p>
            <a:pPr indent="-295275" lvl="0" marL="4572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b="1" lang="es" sz="1050">
                <a:solidFill>
                  <a:schemeClr val="dk1"/>
                </a:solidFill>
              </a:rPr>
              <a:t>Transferencia de estilo:</a:t>
            </a:r>
            <a:r>
              <a:rPr lang="es" sz="1050">
                <a:solidFill>
                  <a:schemeClr val="dk1"/>
                </a:solidFill>
              </a:rPr>
              <a:t> Aplicar el estilo de una imagen a otra.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79213"/>
            <a:ext cx="8839200" cy="4385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/>
          <p:nvPr/>
        </p:nvSpPr>
        <p:spPr>
          <a:xfrm>
            <a:off x="671725" y="873675"/>
            <a:ext cx="1737900" cy="3276300"/>
          </a:xfrm>
          <a:prstGeom prst="roundRect">
            <a:avLst>
              <a:gd fmla="val 16667" name="adj"/>
            </a:avLst>
          </a:prstGeom>
          <a:solidFill>
            <a:srgbClr val="F4CC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Autoencoder</a:t>
            </a:r>
            <a:endParaRPr/>
          </a:p>
        </p:txBody>
      </p:sp>
      <p:sp>
        <p:nvSpPr>
          <p:cNvPr id="93" name="Google Shape;93;p20"/>
          <p:cNvSpPr/>
          <p:nvPr/>
        </p:nvSpPr>
        <p:spPr>
          <a:xfrm>
            <a:off x="2585575" y="933600"/>
            <a:ext cx="4415700" cy="3276300"/>
          </a:xfrm>
          <a:prstGeom prst="roundRect">
            <a:avLst>
              <a:gd fmla="val 16667" name="adj"/>
            </a:avLst>
          </a:prstGeom>
          <a:solidFill>
            <a:srgbClr val="D9EAD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Modelo de </a:t>
            </a:r>
            <a:r>
              <a:rPr lang="es"/>
              <a:t>Difusión</a:t>
            </a:r>
            <a:endParaRPr/>
          </a:p>
        </p:txBody>
      </p:sp>
      <p:sp>
        <p:nvSpPr>
          <p:cNvPr id="94" name="Google Shape;94;p20"/>
          <p:cNvSpPr/>
          <p:nvPr/>
        </p:nvSpPr>
        <p:spPr>
          <a:xfrm>
            <a:off x="7177225" y="933600"/>
            <a:ext cx="1737900" cy="3276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/>
              <a:t>Condicionamiento</a:t>
            </a:r>
            <a:endParaRPr sz="1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/>
              <a:t>Textual</a:t>
            </a:r>
            <a:endParaRPr sz="13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 txBox="1"/>
          <p:nvPr>
            <p:ph idx="1" type="body"/>
          </p:nvPr>
        </p:nvSpPr>
        <p:spPr>
          <a:xfrm>
            <a:off x="311700" y="863550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295275" lvl="0" marL="457200" rtl="0" algn="l">
              <a:lnSpc>
                <a:spcPct val="142857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s" sz="1050">
                <a:solidFill>
                  <a:schemeClr val="dk1"/>
                </a:solidFill>
              </a:rPr>
              <a:t>Stable Diffusion es un sistema compuesto por </a:t>
            </a:r>
            <a:r>
              <a:rPr b="1" lang="es" sz="1050">
                <a:solidFill>
                  <a:schemeClr val="dk1"/>
                </a:solidFill>
              </a:rPr>
              <a:t>varios modelos especializados</a:t>
            </a:r>
            <a:r>
              <a:rPr lang="es" sz="1050">
                <a:solidFill>
                  <a:schemeClr val="dk1"/>
                </a:solidFill>
              </a:rPr>
              <a:t> trabajando juntos.</a:t>
            </a:r>
            <a:endParaRPr sz="1050">
              <a:solidFill>
                <a:schemeClr val="dk1"/>
              </a:solidFill>
            </a:endParaRPr>
          </a:p>
          <a:p>
            <a:pPr indent="-295275" lvl="0" marL="4572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s" sz="1050">
                <a:solidFill>
                  <a:schemeClr val="dk1"/>
                </a:solidFill>
              </a:rPr>
              <a:t>Piensen en ello como un equipo de expertos, cada uno con una tarea diferente para crear la imagen final.</a:t>
            </a:r>
            <a:endParaRPr sz="1050">
              <a:solidFill>
                <a:schemeClr val="dk1"/>
              </a:solidFill>
            </a:endParaRPr>
          </a:p>
          <a:p>
            <a:pPr indent="-295275" lvl="0" marL="4572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Char char="●"/>
            </a:pPr>
            <a:r>
              <a:rPr lang="es" sz="1050">
                <a:solidFill>
                  <a:schemeClr val="dk1"/>
                </a:solidFill>
              </a:rPr>
              <a:t>Los componentes principales son:</a:t>
            </a:r>
            <a:endParaRPr sz="1050">
              <a:solidFill>
                <a:schemeClr val="dk1"/>
              </a:solidFill>
            </a:endParaRPr>
          </a:p>
          <a:p>
            <a:pPr indent="-295275" lvl="1" marL="914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AutoNum type="arabicPeriod"/>
            </a:pPr>
            <a:r>
              <a:rPr b="1" lang="es" sz="1050">
                <a:solidFill>
                  <a:schemeClr val="dk1"/>
                </a:solidFill>
              </a:rPr>
              <a:t>Codificador de Texto (ClipText):</a:t>
            </a:r>
            <a:r>
              <a:rPr lang="es" sz="1050">
                <a:solidFill>
                  <a:schemeClr val="dk1"/>
                </a:solidFill>
              </a:rPr>
              <a:t> Entiende lo que pides.</a:t>
            </a:r>
            <a:endParaRPr sz="1050">
              <a:solidFill>
                <a:schemeClr val="dk1"/>
              </a:solidFill>
            </a:endParaRPr>
          </a:p>
          <a:p>
            <a:pPr indent="-295275" lvl="1" marL="914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AutoNum type="arabicPeriod"/>
            </a:pPr>
            <a:r>
              <a:rPr b="1" lang="es" sz="1050">
                <a:solidFill>
                  <a:schemeClr val="dk1"/>
                </a:solidFill>
              </a:rPr>
              <a:t>Generador de Información de Imagen (UNet + Scheduler):</a:t>
            </a:r>
            <a:r>
              <a:rPr lang="es" sz="1050">
                <a:solidFill>
                  <a:schemeClr val="dk1"/>
                </a:solidFill>
              </a:rPr>
              <a:t> La "cocina" donde se forma la idea visual.</a:t>
            </a:r>
            <a:endParaRPr sz="1050">
              <a:solidFill>
                <a:schemeClr val="dk1"/>
              </a:solidFill>
            </a:endParaRPr>
          </a:p>
          <a:p>
            <a:pPr indent="-295275" lvl="1" marL="914400" rtl="0" algn="l">
              <a:lnSpc>
                <a:spcPct val="14285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50"/>
              <a:buAutoNum type="arabicPeriod"/>
            </a:pPr>
            <a:r>
              <a:rPr b="1" lang="es" sz="1050">
                <a:solidFill>
                  <a:schemeClr val="dk1"/>
                </a:solidFill>
              </a:rPr>
              <a:t>Decodificador de Imagen (Autoencoder Decoder):</a:t>
            </a:r>
            <a:r>
              <a:rPr lang="es" sz="1050">
                <a:solidFill>
                  <a:schemeClr val="dk1"/>
                </a:solidFill>
              </a:rPr>
              <a:t> El "pintor" final.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